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18"/>
  </p:notesMasterIdLst>
  <p:handoutMasterIdLst>
    <p:handoutMasterId r:id="rId19"/>
  </p:handoutMasterIdLst>
  <p:sldIdLst>
    <p:sldId id="277" r:id="rId5"/>
    <p:sldId id="330" r:id="rId6"/>
    <p:sldId id="319" r:id="rId7"/>
    <p:sldId id="325" r:id="rId8"/>
    <p:sldId id="328" r:id="rId9"/>
    <p:sldId id="329" r:id="rId10"/>
    <p:sldId id="340" r:id="rId11"/>
    <p:sldId id="320" r:id="rId12"/>
    <p:sldId id="321" r:id="rId13"/>
    <p:sldId id="322" r:id="rId14"/>
    <p:sldId id="323" r:id="rId15"/>
    <p:sldId id="327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008042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4CD1F3-0DB6-47D4-89EC-488529AEA4B0}" v="11" dt="2026-04-07T14:39:28.8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356" autoAdjust="0"/>
  </p:normalViewPr>
  <p:slideViewPr>
    <p:cSldViewPr snapToGrid="0">
      <p:cViewPr varScale="1">
        <p:scale>
          <a:sx n="61" d="100"/>
          <a:sy n="61" d="100"/>
        </p:scale>
        <p:origin x="14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62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08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22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14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2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08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3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422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199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0746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088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348181-4919-E56C-85B4-9FD7580A6C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0" y="-1"/>
            <a:ext cx="12192000" cy="6858001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53">
            <a:extLst>
              <a:ext uri="{FF2B5EF4-FFF2-40B4-BE49-F238E27FC236}">
                <a16:creationId xmlns:a16="http://schemas.microsoft.com/office/drawing/2014/main" id="{40328A40-B066-3033-F44D-B75F9E45F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5921"/>
            <a:ext cx="6477000" cy="1676400"/>
          </a:xfrm>
        </p:spPr>
        <p:txBody>
          <a:bodyPr>
            <a:normAutofit lnSpcReduction="10000"/>
          </a:bodyPr>
          <a:lstStyle>
            <a:lvl1pPr marL="457200" indent="-457200">
              <a:defRPr sz="2400"/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E27FD6F-D39D-9396-B892-90944249A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C595EF1-15B1-6912-1B50-58E1DCC97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7F44F13-199C-5F52-795E-128B4CCD4661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C460C1C-C8D7-3CAC-6DD2-52E6E668D980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14" name="Title 13">
            <a:extLst>
              <a:ext uri="{FF2B5EF4-FFF2-40B4-BE49-F238E27FC236}">
                <a16:creationId xmlns:a16="http://schemas.microsoft.com/office/drawing/2014/main" id="{3C1F3D2E-66EB-247C-8326-7573E18A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4648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F16095B8-5F8B-AF63-8CE2-BDFD711054A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6540" y="457200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52DDFEF9-0341-E538-479D-6A632BA8850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6540" y="73934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081E4DA0-4189-8AD8-221E-3DBF1129956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606540" y="101366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31" name="Content Placeholder 17">
            <a:extLst>
              <a:ext uri="{FF2B5EF4-FFF2-40B4-BE49-F238E27FC236}">
                <a16:creationId xmlns:a16="http://schemas.microsoft.com/office/drawing/2014/main" id="{617F665E-4951-2D1D-E972-D3CDA6D83E3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606540" y="128798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33" name="Content Placeholder 34">
            <a:extLst>
              <a:ext uri="{FF2B5EF4-FFF2-40B4-BE49-F238E27FC236}">
                <a16:creationId xmlns:a16="http://schemas.microsoft.com/office/drawing/2014/main" id="{8F429DC9-CEBC-08D5-D822-5111BC3A2ECF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1" y="6400801"/>
            <a:ext cx="12192000" cy="452438"/>
          </a:xfrm>
        </p:spPr>
        <p:txBody>
          <a:bodyPr anchor="ctr">
            <a:noAutofit/>
          </a:bodyPr>
          <a:lstStyle>
            <a:lvl1pPr marL="0" indent="0" algn="r">
              <a:buNone/>
              <a:defRPr sz="8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r">
              <a:buNone/>
              <a:defRPr sz="800"/>
            </a:lvl2pPr>
            <a:lvl3pPr marL="822960" indent="0" algn="r">
              <a:buNone/>
              <a:defRPr sz="700"/>
            </a:lvl3pPr>
            <a:lvl4pPr marL="1188720" indent="0" algn="r">
              <a:buNone/>
              <a:defRPr sz="600"/>
            </a:lvl4pPr>
            <a:lvl5pPr marL="1554480" indent="0" algn="r">
              <a:buNone/>
              <a:defRPr sz="600"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2554077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17" r:id="rId21"/>
    <p:sldLayoutId id="2147483751" r:id="rId22"/>
    <p:sldLayoutId id="2147483725" r:id="rId23"/>
    <p:sldLayoutId id="2147483726" r:id="rId24"/>
    <p:sldLayoutId id="2147483727" r:id="rId25"/>
    <p:sldLayoutId id="2147483752" r:id="rId26"/>
    <p:sldLayoutId id="2147483724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/>
              <a:t>Sexual Misconduct Hearing Administrator Training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/>
              <a:t>Following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Equal Opportunity and Compliance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March 26, 2026</a:t>
            </a:r>
          </a:p>
        </p:txBody>
      </p:sp>
      <p:pic>
        <p:nvPicPr>
          <p:cNvPr id="30" name="Picture Placeholder 29" descr="Minnesota State logo.">
            <a:extLst>
              <a:ext uri="{FF2B5EF4-FFF2-40B4-BE49-F238E27FC236}">
                <a16:creationId xmlns:a16="http://schemas.microsoft.com/office/drawing/2014/main" id="{E4CCBBB7-BA22-C436-1AF0-C247777D300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A3100-BE96-84A9-2805-FCDFAA84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Determining 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407FE-E405-F2FE-7249-F9BB918FD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Other key factors</a:t>
            </a:r>
          </a:p>
          <a:p>
            <a:pPr lvl="1"/>
            <a:r>
              <a:rPr lang="en-US"/>
              <a:t>Sexual social norms</a:t>
            </a:r>
          </a:p>
          <a:p>
            <a:pPr lvl="1"/>
            <a:r>
              <a:rPr lang="en-US"/>
              <a:t>Bias and stereotypes</a:t>
            </a:r>
          </a:p>
          <a:p>
            <a:pPr lvl="1"/>
            <a:r>
              <a:rPr lang="en-US"/>
              <a:t>Jumping to conclusions</a:t>
            </a:r>
          </a:p>
          <a:p>
            <a:pPr lvl="1"/>
            <a:r>
              <a:rPr lang="en-US"/>
              <a:t>Reasonably should have known</a:t>
            </a:r>
          </a:p>
          <a:p>
            <a:r>
              <a:rPr lang="en-US"/>
              <a:t>Determining responsibility for sexual assault</a:t>
            </a:r>
          </a:p>
          <a:p>
            <a:r>
              <a:rPr lang="en-US"/>
              <a:t>Disciplinary actions</a:t>
            </a:r>
          </a:p>
        </p:txBody>
      </p:sp>
    </p:spTree>
    <p:extLst>
      <p:ext uri="{BB962C8B-B14F-4D97-AF65-F5344CB8AC3E}">
        <p14:creationId xmlns:p14="http://schemas.microsoft.com/office/powerpoint/2010/main" val="2905140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C4BB2-8F2A-5621-B3F3-2A4B0819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Post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4F0AF-BAD6-D47C-AB71-11A379BD5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Decision letters</a:t>
            </a:r>
          </a:p>
          <a:p>
            <a:r>
              <a:rPr lang="en-US"/>
              <a:t>Confidentiality </a:t>
            </a:r>
          </a:p>
        </p:txBody>
      </p:sp>
    </p:spTree>
    <p:extLst>
      <p:ext uri="{BB962C8B-B14F-4D97-AF65-F5344CB8AC3E}">
        <p14:creationId xmlns:p14="http://schemas.microsoft.com/office/powerpoint/2010/main" val="2710691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FA5DA-4ECA-8703-DA66-356A22E5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B63ED-EA34-8AD0-E5A2-82342D115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20F0502020204030204" pitchFamily="34" charset="0"/>
              <a:buChar char="•"/>
            </a:pPr>
            <a:r>
              <a:rPr lang="en-US" dirty="0">
                <a:ea typeface="Calibri" panose="020F0502020204030204"/>
                <a:cs typeface="Calibri" panose="020F0502020204030204"/>
              </a:rPr>
              <a:t>In-person hearing considerations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dirty="0">
                <a:ea typeface="Calibri" panose="020F0502020204030204"/>
                <a:cs typeface="Calibri" panose="020F0502020204030204"/>
              </a:rPr>
              <a:t>Virtual hearing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36863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/>
              <a:t>30 </a:t>
            </a:r>
            <a:r>
              <a:rPr lang="en-US" noProof="0"/>
              <a:t>East 7th Street, Suite 350</a:t>
            </a:r>
          </a:p>
          <a:p>
            <a:pPr lvl="0"/>
            <a:r>
              <a:rPr lang="en-US" noProof="0"/>
              <a:t>St. Paul, MN  55101-7804</a:t>
            </a:r>
          </a:p>
          <a:p>
            <a:pPr lvl="0"/>
            <a:endParaRPr lang="en-US" noProof="0"/>
          </a:p>
          <a:p>
            <a:pPr lvl="0"/>
            <a:r>
              <a:rPr lang="en-US" noProof="0"/>
              <a:t>651-201-1800</a:t>
            </a:r>
          </a:p>
          <a:p>
            <a:pPr lvl="0"/>
            <a:r>
              <a:rPr lang="en-US" noProof="0"/>
              <a:t>888-667-2848</a:t>
            </a:r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/>
              <a:t>Individuals with hearing or speech disabilities may contact us via their preferred Telecommunications Relay Service.</a:t>
            </a:r>
          </a:p>
          <a:p>
            <a:r>
              <a:rPr lang="en-US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18FA07E-3826-EF6F-DD2E-B01745414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75377"/>
            <a:ext cx="10515600" cy="1714874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r>
              <a:rPr lang="en-US"/>
              <a:t>Welcome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3DF4B7-C97C-0077-C346-E535A6283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06154"/>
            <a:ext cx="5105487" cy="2244750"/>
          </a:xfrm>
        </p:spPr>
        <p:txBody>
          <a:bodyPr>
            <a:normAutofit/>
          </a:bodyPr>
          <a:lstStyle/>
          <a:p>
            <a:r>
              <a:rPr lang="en-US" sz="2600" dirty="0"/>
              <a:t>Andrea Rooney</a:t>
            </a:r>
          </a:p>
          <a:p>
            <a:r>
              <a:rPr lang="en-US" sz="2600" dirty="0"/>
              <a:t>Deputy Titel IX Coord. &amp; Investigation Specialist</a:t>
            </a:r>
          </a:p>
          <a:p>
            <a:r>
              <a:rPr lang="en-US" sz="2600" dirty="0"/>
              <a:t>St. Cloud State University</a:t>
            </a:r>
            <a:endParaRPr lang="en-US" sz="200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78388E4-90CF-6FA2-7316-6EFBE2A10A79}"/>
              </a:ext>
            </a:extLst>
          </p:cNvPr>
          <p:cNvSpPr txBox="1">
            <a:spLocks/>
          </p:cNvSpPr>
          <p:nvPr/>
        </p:nvSpPr>
        <p:spPr>
          <a:xfrm>
            <a:off x="6655322" y="4206154"/>
            <a:ext cx="4692128" cy="150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i="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Ashley Atteberry</a:t>
            </a:r>
          </a:p>
          <a:p>
            <a:r>
              <a:rPr lang="en-US" dirty="0"/>
              <a:t>Director of Equal </a:t>
            </a:r>
            <a:r>
              <a:rPr lang="en-US" dirty="0" err="1"/>
              <a:t>Oppt</a:t>
            </a:r>
            <a:r>
              <a:rPr lang="en-US" dirty="0"/>
              <a:t>. Initiatives</a:t>
            </a:r>
          </a:p>
          <a:p>
            <a:r>
              <a:rPr lang="en-US" dirty="0"/>
              <a:t>System Office</a:t>
            </a:r>
          </a:p>
        </p:txBody>
      </p:sp>
    </p:spTree>
    <p:extLst>
      <p:ext uri="{BB962C8B-B14F-4D97-AF65-F5344CB8AC3E}">
        <p14:creationId xmlns:p14="http://schemas.microsoft.com/office/powerpoint/2010/main" val="1188061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53BAB-4ACF-E110-2320-D46576304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D7356-E105-FD0B-A82B-6C0B055F7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Considerations</a:t>
            </a:r>
          </a:p>
          <a:p>
            <a:pPr lvl="1"/>
            <a:r>
              <a:rPr lang="en-US"/>
              <a:t>Hearing participants and attendees</a:t>
            </a:r>
          </a:p>
          <a:p>
            <a:pPr lvl="1"/>
            <a:r>
              <a:rPr lang="en-US"/>
              <a:t>Decorum</a:t>
            </a:r>
          </a:p>
          <a:p>
            <a:pPr lvl="1"/>
            <a:r>
              <a:rPr lang="en-US"/>
              <a:t>Comfort with language</a:t>
            </a:r>
          </a:p>
          <a:p>
            <a:pPr lvl="1"/>
            <a:r>
              <a:rPr lang="en-US"/>
              <a:t>Overseeing advisors</a:t>
            </a:r>
          </a:p>
          <a:p>
            <a:pPr lvl="1"/>
            <a:r>
              <a:rPr lang="en-US"/>
              <a:t>Effective hearing tips</a:t>
            </a:r>
          </a:p>
          <a:p>
            <a:r>
              <a:rPr lang="en-US"/>
              <a:t>Evaluating evidence</a:t>
            </a:r>
          </a:p>
          <a:p>
            <a:pPr lvl="1"/>
            <a:r>
              <a:rPr lang="en-US"/>
              <a:t>Standard of proof</a:t>
            </a:r>
          </a:p>
        </p:txBody>
      </p:sp>
    </p:spTree>
    <p:extLst>
      <p:ext uri="{BB962C8B-B14F-4D97-AF65-F5344CB8AC3E}">
        <p14:creationId xmlns:p14="http://schemas.microsoft.com/office/powerpoint/2010/main" val="998376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B96A6-975C-991A-7DD8-34B385766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Formal Hearing Preparation,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8526C-C15B-3099-B221-B425C2F71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Hearing outline</a:t>
            </a:r>
          </a:p>
          <a:p>
            <a:r>
              <a:rPr lang="en-US"/>
              <a:t>Advisor Guide</a:t>
            </a:r>
          </a:p>
        </p:txBody>
      </p:sp>
    </p:spTree>
    <p:extLst>
      <p:ext uri="{BB962C8B-B14F-4D97-AF65-F5344CB8AC3E}">
        <p14:creationId xmlns:p14="http://schemas.microsoft.com/office/powerpoint/2010/main" val="103170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B5C86-E038-4274-41A0-0021D76D9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Formal Hearing Script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E6F01-6D23-26C5-B726-7BEAEC738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Step-by-step guide to the formal Hearing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Provides sample language and prompts </a:t>
            </a:r>
          </a:p>
          <a:p>
            <a:r>
              <a:rPr lang="en-US" dirty="0">
                <a:ea typeface="Calibri"/>
                <a:cs typeface="Calibri"/>
              </a:rPr>
              <a:t>In-person vs. Zoom</a:t>
            </a:r>
          </a:p>
          <a:p>
            <a:r>
              <a:rPr lang="en-US" dirty="0">
                <a:ea typeface="Calibri"/>
                <a:cs typeface="Calibri"/>
              </a:rPr>
              <a:t>Areas that require </a:t>
            </a:r>
            <a:r>
              <a:rPr lang="en-US">
                <a:ea typeface="Calibri"/>
                <a:cs typeface="Calibri"/>
              </a:rPr>
              <a:t>preparation</a:t>
            </a:r>
            <a:r>
              <a:rPr lang="en-US" dirty="0">
                <a:ea typeface="Calibri"/>
                <a:cs typeface="Calibri"/>
              </a:rPr>
              <a:t> </a:t>
            </a: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2170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2EC43-2879-CC7F-D91F-6CE732B67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700F0-031D-65E0-758A-A16AAFFE9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Advisor role is limited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Advise their party and question opposing</a:t>
            </a:r>
          </a:p>
          <a:p>
            <a:r>
              <a:rPr lang="en-US" dirty="0">
                <a:ea typeface="Calibri"/>
                <a:cs typeface="Calibri"/>
              </a:rPr>
              <a:t>Set expectations</a:t>
            </a:r>
          </a:p>
          <a:p>
            <a:r>
              <a:rPr lang="en-US" dirty="0">
                <a:ea typeface="Calibri"/>
                <a:cs typeface="Calibri"/>
              </a:rPr>
              <a:t>Provide reminders if needed, audible documentation in hearing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Be consistent, enforce expectations across all advisors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Take breaks to re-set expectations, if needed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Postpone if necessary</a:t>
            </a:r>
          </a:p>
          <a:p>
            <a:pPr lvl="1">
              <a:buFont typeface="Courier New" panose="020F0502020204030204" pitchFamily="34" charset="0"/>
              <a:buChar char="o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0282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CD99A-2489-6384-F0BC-E88AD12D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Formal Hearing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62553-42BC-52EC-6B05-185739460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Relevance</a:t>
            </a:r>
          </a:p>
          <a:p>
            <a:r>
              <a:rPr lang="en-US"/>
              <a:t>Credibility</a:t>
            </a:r>
          </a:p>
          <a:p>
            <a:r>
              <a:rPr lang="en-US"/>
              <a:t>Irrelevant questions</a:t>
            </a:r>
          </a:p>
          <a:p>
            <a:pPr lvl="1"/>
            <a:r>
              <a:rPr lang="en-US"/>
              <a:t>Sexual predisposition</a:t>
            </a:r>
          </a:p>
          <a:p>
            <a:pPr lvl="1"/>
            <a:r>
              <a:rPr lang="en-US"/>
              <a:t>Sexual history</a:t>
            </a:r>
          </a:p>
          <a:p>
            <a:pPr lvl="1"/>
            <a:r>
              <a:rPr lang="en-US"/>
              <a:t>Legally-privileged information</a:t>
            </a:r>
          </a:p>
          <a:p>
            <a:pPr lvl="1"/>
            <a:r>
              <a:rPr lang="en-US"/>
              <a:t>Character evidence</a:t>
            </a:r>
          </a:p>
          <a:p>
            <a:pPr lvl="1"/>
            <a:r>
              <a:rPr lang="en-US"/>
              <a:t>Prior misconduct involving the Respondent</a:t>
            </a:r>
          </a:p>
        </p:txBody>
      </p:sp>
    </p:spTree>
    <p:extLst>
      <p:ext uri="{BB962C8B-B14F-4D97-AF65-F5344CB8AC3E}">
        <p14:creationId xmlns:p14="http://schemas.microsoft.com/office/powerpoint/2010/main" val="2405998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54BE4-3B60-A6A2-382A-DE67C9A7B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Questioning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1E643-22D0-88CF-36D2-9B69939BB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Open-ended questions</a:t>
            </a:r>
          </a:p>
          <a:p>
            <a:pPr lvl="1"/>
            <a:r>
              <a:rPr lang="en-US"/>
              <a:t>General tips</a:t>
            </a:r>
          </a:p>
          <a:p>
            <a:pPr lvl="1"/>
            <a:r>
              <a:rPr lang="en-US"/>
              <a:t>Being comfortable with silence</a:t>
            </a:r>
          </a:p>
          <a:p>
            <a:r>
              <a:rPr lang="en-US"/>
              <a:t>Informed interviewing</a:t>
            </a:r>
          </a:p>
        </p:txBody>
      </p:sp>
    </p:spTree>
    <p:extLst>
      <p:ext uri="{BB962C8B-B14F-4D97-AF65-F5344CB8AC3E}">
        <p14:creationId xmlns:p14="http://schemas.microsoft.com/office/powerpoint/2010/main" val="111233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9E798-9EC6-BCAA-8A5C-50AF1188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Policy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D0C4E-8CB5-6438-D8D3-94F7C236B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Force</a:t>
            </a:r>
          </a:p>
          <a:p>
            <a:r>
              <a:rPr lang="en-US"/>
              <a:t>Coercion</a:t>
            </a:r>
          </a:p>
          <a:p>
            <a:r>
              <a:rPr lang="en-US"/>
              <a:t>Incapacitation</a:t>
            </a:r>
          </a:p>
          <a:p>
            <a:r>
              <a:rPr lang="en-US"/>
              <a:t>Relationship status</a:t>
            </a:r>
          </a:p>
          <a:p>
            <a:r>
              <a:rPr lang="en-US"/>
              <a:t>Reasonable person standard</a:t>
            </a:r>
          </a:p>
        </p:txBody>
      </p:sp>
    </p:spTree>
    <p:extLst>
      <p:ext uri="{BB962C8B-B14F-4D97-AF65-F5344CB8AC3E}">
        <p14:creationId xmlns:p14="http://schemas.microsoft.com/office/powerpoint/2010/main" val="1670615047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 - with How To" id="{4FAFA35C-7D2F-4A72-A588-EBC69C3BC280}" vid="{3878D30B-4747-4AEE-A7D0-0AD8A639B1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/>
  </documentManagement>
</p:properties>
</file>

<file path=customXml/itemProps1.xml><?xml version="1.0" encoding="utf-8"?>
<ds:datastoreItem xmlns:ds="http://schemas.openxmlformats.org/officeDocument/2006/customXml" ds:itemID="{B8185E27-F6D8-4306-9DA4-E4C0E3DE87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5a1719-2628-434b-92be-b92bf2aa51f9"/>
    <ds:schemaRef ds:uri="b8742ead-eb69-4e30-b8d3-5c6af35e7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77F4ED-E2E8-4498-847F-7709708CB7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6DBE44-7801-4FBE-A937-BEF2DE50DA44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  <ds:schemaRef ds:uri="fa5a1719-2628-434b-92be-b92bf2aa51f9"/>
    <ds:schemaRef ds:uri="http://schemas.microsoft.com/office/infopath/2007/PartnerControls"/>
    <ds:schemaRef ds:uri="b8742ead-eb69-4e30-b8d3-5c6af35e7d0d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 - with How To</Template>
  <TotalTime>1613</TotalTime>
  <Words>303</Words>
  <Application>Microsoft Office PowerPoint</Application>
  <PresentationFormat>Widescreen</PresentationFormat>
  <Paragraphs>88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Courier New</vt:lpstr>
      <vt:lpstr>Wingdings</vt:lpstr>
      <vt:lpstr>Minnesota State Theme</vt:lpstr>
      <vt:lpstr>Sexual Misconduct Hearing Administrator Training</vt:lpstr>
      <vt:lpstr> Welcome</vt:lpstr>
      <vt:lpstr>Formal Hearing Preparation</vt:lpstr>
      <vt:lpstr>Formal Hearing Preparation, continued</vt:lpstr>
      <vt:lpstr>Formal Hearing Script</vt:lpstr>
      <vt:lpstr>Advisors</vt:lpstr>
      <vt:lpstr>Formal Hearing Questions</vt:lpstr>
      <vt:lpstr>Questioning Guidance</vt:lpstr>
      <vt:lpstr>Policy Analysis</vt:lpstr>
      <vt:lpstr>Determining Responsibility</vt:lpstr>
      <vt:lpstr>Post Hearing</vt:lpstr>
      <vt:lpstr>Technology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hearing administrator</dc:title>
  <dc:creator>Atteberry, Ashley J</dc:creator>
  <cp:keywords>Minnesota State</cp:keywords>
  <cp:lastModifiedBy>Atteberry, Ashley J</cp:lastModifiedBy>
  <cp:revision>84</cp:revision>
  <dcterms:created xsi:type="dcterms:W3CDTF">2025-09-05T22:42:20Z</dcterms:created>
  <dcterms:modified xsi:type="dcterms:W3CDTF">2026-04-07T14:39:28Z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  <property fmtid="{D5CDD505-2E9C-101B-9397-08002B2CF9AE}" pid="4" name="Order">
    <vt:r8>32200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